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8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3" r:id="rId15"/>
    <p:sldId id="284" r:id="rId16"/>
    <p:sldId id="287" r:id="rId17"/>
    <p:sldId id="285" r:id="rId18"/>
    <p:sldId id="290" r:id="rId19"/>
    <p:sldId id="291" r:id="rId20"/>
    <p:sldId id="289" r:id="rId21"/>
    <p:sldId id="288" r:id="rId22"/>
    <p:sldId id="292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20" y="-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6C8AD9D-400E-4478-A204-7DE4BE6F9F09}" type="datetimeFigureOut">
              <a:rPr lang="de-DE" smtClean="0"/>
              <a:t>29.01.2019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E696488-4CE9-4641-AED7-144EE4D4D7A0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326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AD9D-400E-4478-A204-7DE4BE6F9F09}" type="datetimeFigureOut">
              <a:rPr lang="de-DE" smtClean="0"/>
              <a:t>29.01.2019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6488-4CE9-4641-AED7-144EE4D4D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945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AD9D-400E-4478-A204-7DE4BE6F9F09}" type="datetimeFigureOut">
              <a:rPr lang="de-DE" smtClean="0"/>
              <a:t>29.01.2019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6488-4CE9-4641-AED7-144EE4D4D7A0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652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AD9D-400E-4478-A204-7DE4BE6F9F09}" type="datetimeFigureOut">
              <a:rPr lang="de-DE" smtClean="0"/>
              <a:t>29.01.2019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6488-4CE9-4641-AED7-144EE4D4D7A0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513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AD9D-400E-4478-A204-7DE4BE6F9F09}" type="datetimeFigureOut">
              <a:rPr lang="de-DE" smtClean="0"/>
              <a:t>29.01.2019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6488-4CE9-4641-AED7-144EE4D4D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0383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AD9D-400E-4478-A204-7DE4BE6F9F09}" type="datetimeFigureOut">
              <a:rPr lang="de-DE" smtClean="0"/>
              <a:t>29.01.2019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6488-4CE9-4641-AED7-144EE4D4D7A0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808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AD9D-400E-4478-A204-7DE4BE6F9F09}" type="datetimeFigureOut">
              <a:rPr lang="de-DE" smtClean="0"/>
              <a:t>29.01.2019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6488-4CE9-4641-AED7-144EE4D4D7A0}" type="slidenum">
              <a:rPr lang="de-DE" smtClean="0"/>
              <a:t>‹Nr.›</a:t>
            </a:fld>
            <a:endParaRPr lang="de-D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49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AD9D-400E-4478-A204-7DE4BE6F9F09}" type="datetimeFigureOut">
              <a:rPr lang="de-DE" smtClean="0"/>
              <a:t>29.01.2019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6488-4CE9-4641-AED7-144EE4D4D7A0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405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AD9D-400E-4478-A204-7DE4BE6F9F09}" type="datetimeFigureOut">
              <a:rPr lang="de-DE" smtClean="0"/>
              <a:t>29.01.2019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6488-4CE9-4641-AED7-144EE4D4D7A0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55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AD9D-400E-4478-A204-7DE4BE6F9F09}" type="datetimeFigureOut">
              <a:rPr lang="de-DE" smtClean="0"/>
              <a:t>29.01.2019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6488-4CE9-4641-AED7-144EE4D4D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521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AD9D-400E-4478-A204-7DE4BE6F9F09}" type="datetimeFigureOut">
              <a:rPr lang="de-DE" smtClean="0"/>
              <a:t>29.01.2019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6488-4CE9-4641-AED7-144EE4D4D7A0}" type="slidenum">
              <a:rPr lang="de-DE" smtClean="0"/>
              <a:t>‹Nr.›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29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AD9D-400E-4478-A204-7DE4BE6F9F09}" type="datetimeFigureOut">
              <a:rPr lang="de-DE" smtClean="0"/>
              <a:t>29.01.2019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6488-4CE9-4641-AED7-144EE4D4D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640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AD9D-400E-4478-A204-7DE4BE6F9F09}" type="datetimeFigureOut">
              <a:rPr lang="de-DE" smtClean="0"/>
              <a:t>29.01.2019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6488-4CE9-4641-AED7-144EE4D4D7A0}" type="slidenum">
              <a:rPr lang="de-DE" smtClean="0"/>
              <a:t>‹Nr.›</a:t>
            </a:fld>
            <a:endParaRPr lang="de-D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41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AD9D-400E-4478-A204-7DE4BE6F9F09}" type="datetimeFigureOut">
              <a:rPr lang="de-DE" smtClean="0"/>
              <a:t>29.01.2019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6488-4CE9-4641-AED7-144EE4D4D7A0}" type="slidenum">
              <a:rPr lang="de-DE" smtClean="0"/>
              <a:t>‹Nr.›</a:t>
            </a:fld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50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AD9D-400E-4478-A204-7DE4BE6F9F09}" type="datetimeFigureOut">
              <a:rPr lang="de-DE" smtClean="0"/>
              <a:t>29.01.2019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6488-4CE9-4641-AED7-144EE4D4D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095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AD9D-400E-4478-A204-7DE4BE6F9F09}" type="datetimeFigureOut">
              <a:rPr lang="de-DE" smtClean="0"/>
              <a:t>29.01.2019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6488-4CE9-4641-AED7-144EE4D4D7A0}" type="slidenum">
              <a:rPr lang="de-DE" smtClean="0"/>
              <a:t>‹Nr.›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872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AD9D-400E-4478-A204-7DE4BE6F9F09}" type="datetimeFigureOut">
              <a:rPr lang="de-DE" smtClean="0"/>
              <a:t>29.01.2019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96488-4CE9-4641-AED7-144EE4D4D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31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C8AD9D-400E-4478-A204-7DE4BE6F9F09}" type="datetimeFigureOut">
              <a:rPr lang="de-DE" smtClean="0"/>
              <a:t>29.01.2019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696488-4CE9-4641-AED7-144EE4D4D7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10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Erasmus+ -Mobilität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Lernen und Arbeiten </a:t>
            </a:r>
            <a:r>
              <a:rPr lang="de-DE" dirty="0" smtClean="0"/>
              <a:t>in </a:t>
            </a:r>
            <a:r>
              <a:rPr lang="de-DE" dirty="0"/>
              <a:t>Rovinj</a:t>
            </a:r>
          </a:p>
        </p:txBody>
      </p:sp>
    </p:spTree>
    <p:extLst>
      <p:ext uri="{BB962C8B-B14F-4D97-AF65-F5344CB8AC3E}">
        <p14:creationId xmlns:p14="http://schemas.microsoft.com/office/powerpoint/2010/main" val="620868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Bewerbungsverfahren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/>
              <a:t>Inhalt der Bewerbungsmappe</a:t>
            </a:r>
          </a:p>
          <a:p>
            <a:r>
              <a:rPr lang="de-DE" dirty="0"/>
              <a:t>Europass – Lebenslauf (incl. gültiger E-Mailadresse)</a:t>
            </a:r>
          </a:p>
          <a:p>
            <a:r>
              <a:rPr lang="de-DE" dirty="0"/>
              <a:t>Motivationsschreiben</a:t>
            </a:r>
          </a:p>
          <a:p>
            <a:r>
              <a:rPr lang="de-DE" dirty="0" smtClean="0"/>
              <a:t>Eventuell Angabe </a:t>
            </a:r>
            <a:r>
              <a:rPr lang="de-DE" dirty="0"/>
              <a:t>des gewählten Moduls</a:t>
            </a:r>
          </a:p>
          <a:p>
            <a:r>
              <a:rPr lang="de-DE" dirty="0"/>
              <a:t>Erlaubnis der Eltern</a:t>
            </a:r>
          </a:p>
          <a:p>
            <a:r>
              <a:rPr lang="de-DE" dirty="0"/>
              <a:t>Einwilligung in die Weitergabe von Kontaktdaten an die beteiligten Institutionen</a:t>
            </a:r>
          </a:p>
          <a:p>
            <a:r>
              <a:rPr lang="de-DE" dirty="0"/>
              <a:t>Zustimmung zur medialen Verbreitung der Projektergebnisse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8032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Teilnehmervorbereitung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1. Teilnehmertreffen / Elternabend</a:t>
            </a:r>
          </a:p>
          <a:p>
            <a:r>
              <a:rPr lang="de-DE" dirty="0"/>
              <a:t>Termin: Elternsprechtag </a:t>
            </a:r>
            <a:r>
              <a:rPr lang="de-DE" dirty="0" smtClean="0"/>
              <a:t>29.11.2018</a:t>
            </a:r>
            <a:endParaRPr lang="de-DE" dirty="0"/>
          </a:p>
          <a:p>
            <a:r>
              <a:rPr lang="de-DE" dirty="0"/>
              <a:t>Vorstellen der Teilnehmervereinbarung</a:t>
            </a:r>
          </a:p>
          <a:p>
            <a:r>
              <a:rPr lang="de-DE" dirty="0"/>
              <a:t>Rechtliche Hinweise</a:t>
            </a:r>
          </a:p>
          <a:p>
            <a:r>
              <a:rPr lang="de-DE" dirty="0"/>
              <a:t>Erstellen einer Kontaktliste / Notfallplanung</a:t>
            </a:r>
          </a:p>
          <a:p>
            <a:r>
              <a:rPr lang="de-DE" dirty="0"/>
              <a:t>Terminplanung</a:t>
            </a:r>
          </a:p>
        </p:txBody>
      </p:sp>
    </p:spTree>
    <p:extLst>
      <p:ext uri="{BB962C8B-B14F-4D97-AF65-F5344CB8AC3E}">
        <p14:creationId xmlns:p14="http://schemas.microsoft.com/office/powerpoint/2010/main" val="1092977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Teilnehmervorbereitung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2. Teilnehmertreffen</a:t>
            </a:r>
          </a:p>
          <a:p>
            <a:r>
              <a:rPr lang="de-DE" dirty="0" smtClean="0"/>
              <a:t>Zuordnung </a:t>
            </a:r>
            <a:r>
              <a:rPr lang="de-DE" dirty="0"/>
              <a:t>der Betriebe</a:t>
            </a:r>
          </a:p>
          <a:p>
            <a:r>
              <a:rPr lang="de-DE" dirty="0"/>
              <a:t>Vorstellen im Betrieb und Unterkunftsorganisation</a:t>
            </a:r>
          </a:p>
          <a:p>
            <a:r>
              <a:rPr lang="de-DE" dirty="0"/>
              <a:t>Packliste</a:t>
            </a:r>
          </a:p>
          <a:p>
            <a:r>
              <a:rPr lang="de-DE" dirty="0"/>
              <a:t>Abgabe von Reiseunterlagen</a:t>
            </a:r>
          </a:p>
        </p:txBody>
      </p:sp>
    </p:spTree>
    <p:extLst>
      <p:ext uri="{BB962C8B-B14F-4D97-AF65-F5344CB8AC3E}">
        <p14:creationId xmlns:p14="http://schemas.microsoft.com/office/powerpoint/2010/main" val="1755188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Teilnehmervorbereitung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3. Teilnehmertreffen</a:t>
            </a:r>
          </a:p>
          <a:p>
            <a:r>
              <a:rPr lang="de-DE" dirty="0"/>
              <a:t>Rückmeldung aus den Betrieben</a:t>
            </a:r>
          </a:p>
          <a:p>
            <a:r>
              <a:rPr lang="de-DE" dirty="0"/>
              <a:t>Ablauf der Schulwoche</a:t>
            </a:r>
          </a:p>
          <a:p>
            <a:r>
              <a:rPr lang="de-DE" dirty="0"/>
              <a:t>Überlegungen zu den Freizeitaktivitäten</a:t>
            </a:r>
          </a:p>
        </p:txBody>
      </p:sp>
    </p:spTree>
    <p:extLst>
      <p:ext uri="{BB962C8B-B14F-4D97-AF65-F5344CB8AC3E}">
        <p14:creationId xmlns:p14="http://schemas.microsoft.com/office/powerpoint/2010/main" val="4034431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Auswahl der Betriebe und Unterkünfte in Rovinj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Ausgewählt durch unsere Partnerschule in Rovinj</a:t>
            </a:r>
          </a:p>
          <a:p>
            <a:r>
              <a:rPr lang="de-DE" dirty="0"/>
              <a:t>Sternehotels der Hotelkette „</a:t>
            </a:r>
            <a:r>
              <a:rPr lang="de-DE" dirty="0" err="1"/>
              <a:t>Maistra</a:t>
            </a:r>
            <a:r>
              <a:rPr lang="de-DE" dirty="0" smtClean="0"/>
              <a:t>“ (https</a:t>
            </a:r>
            <a:r>
              <a:rPr lang="de-DE" dirty="0"/>
              <a:t>://www.maistra.com/de</a:t>
            </a:r>
            <a:r>
              <a:rPr lang="de-DE" dirty="0" smtClean="0"/>
              <a:t>/)</a:t>
            </a:r>
          </a:p>
          <a:p>
            <a:r>
              <a:rPr lang="de-DE" dirty="0" smtClean="0"/>
              <a:t>Unterbringung in einfachen </a:t>
            </a:r>
            <a:r>
              <a:rPr lang="de-DE" dirty="0" err="1" smtClean="0"/>
              <a:t>Personalappartments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9352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Gastronomischer Betrieb 2017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Familienhotel </a:t>
            </a:r>
            <a:r>
              <a:rPr lang="de-DE" b="1" dirty="0" err="1"/>
              <a:t>Amarin</a:t>
            </a:r>
            <a:r>
              <a:rPr lang="de-DE" b="1" dirty="0"/>
              <a:t>, Rovinj</a:t>
            </a:r>
          </a:p>
        </p:txBody>
      </p:sp>
      <p:pic>
        <p:nvPicPr>
          <p:cNvPr id="11" name="Grafik 10" descr="Ein Bild, das Himmel, Gras, draußen, Gebäude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929DCB63-2248-4104-B83A-AD1F68278F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14" y="3073400"/>
            <a:ext cx="3559629" cy="2002291"/>
          </a:xfrm>
          <a:prstGeom prst="rect">
            <a:avLst/>
          </a:prstGeom>
        </p:spPr>
      </p:pic>
      <p:pic>
        <p:nvPicPr>
          <p:cNvPr id="13" name="Grafik 12" descr="Ein Bild, das drinnen, Wand, Boden, Decke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31877BA2-FF50-475E-859D-DEEE816507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0743" y="3073400"/>
            <a:ext cx="3559628" cy="2002291"/>
          </a:xfrm>
          <a:prstGeom prst="rect">
            <a:avLst/>
          </a:prstGeom>
        </p:spPr>
      </p:pic>
      <p:pic>
        <p:nvPicPr>
          <p:cNvPr id="15" name="Grafik 14" descr="Ein Bild, das Himmel, Gebäude enthält.&#10;&#10;Mit hoher Zuverlässigkeit generierte Beschreibung">
            <a:extLst>
              <a:ext uri="{FF2B5EF4-FFF2-40B4-BE49-F238E27FC236}">
                <a16:creationId xmlns:a16="http://schemas.microsoft.com/office/drawing/2014/main" xmlns="" id="{5EB5F94D-4612-48A7-B0C3-7D1E9423AC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371" y="3073401"/>
            <a:ext cx="3282043" cy="201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74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Aufenthalt in Rovinj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Zeitlicher Ablauf</a:t>
            </a:r>
          </a:p>
          <a:p>
            <a:r>
              <a:rPr lang="de-DE" dirty="0"/>
              <a:t>Anreise am </a:t>
            </a:r>
            <a:r>
              <a:rPr lang="de-DE" dirty="0" smtClean="0"/>
              <a:t>Sonntag</a:t>
            </a:r>
            <a:endParaRPr lang="de-DE" dirty="0"/>
          </a:p>
          <a:p>
            <a:r>
              <a:rPr lang="de-DE" dirty="0"/>
              <a:t>1. Woche Montag bis Freitag Schulbesuch an der Partnerschule</a:t>
            </a:r>
          </a:p>
          <a:p>
            <a:r>
              <a:rPr lang="de-DE" dirty="0"/>
              <a:t>2. und 3. Woche Praktikum in den Betrieben</a:t>
            </a:r>
          </a:p>
          <a:p>
            <a:r>
              <a:rPr lang="de-DE" dirty="0"/>
              <a:t>An den Wochenenden von den Teilnehmern gestaltetes Freizeitprogramm</a:t>
            </a:r>
          </a:p>
          <a:p>
            <a:r>
              <a:rPr lang="de-DE" dirty="0"/>
              <a:t>Rückreise am Freitag nachmittags</a:t>
            </a:r>
          </a:p>
        </p:txBody>
      </p:sp>
    </p:spTree>
    <p:extLst>
      <p:ext uri="{BB962C8B-B14F-4D97-AF65-F5344CB8AC3E}">
        <p14:creationId xmlns:p14="http://schemas.microsoft.com/office/powerpoint/2010/main" val="3577592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Aufenthalt in Rovinj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Transport</a:t>
            </a:r>
          </a:p>
          <a:p>
            <a:r>
              <a:rPr lang="de-DE" dirty="0"/>
              <a:t>Anreise mit dem schuleigenen Kleinbus</a:t>
            </a:r>
          </a:p>
          <a:p>
            <a:r>
              <a:rPr lang="de-DE" dirty="0"/>
              <a:t>Transfer zu den Betrieben</a:t>
            </a:r>
          </a:p>
          <a:p>
            <a:r>
              <a:rPr lang="de-DE" dirty="0"/>
              <a:t>Ausflüge an den Wochenenden</a:t>
            </a:r>
          </a:p>
          <a:p>
            <a:r>
              <a:rPr lang="de-DE" dirty="0"/>
              <a:t>Heimreise mit dem schuleigenen Kleinbus oder individuell</a:t>
            </a:r>
          </a:p>
        </p:txBody>
      </p:sp>
    </p:spTree>
    <p:extLst>
      <p:ext uri="{BB962C8B-B14F-4D97-AF65-F5344CB8AC3E}">
        <p14:creationId xmlns:p14="http://schemas.microsoft.com/office/powerpoint/2010/main" val="385874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Teilnahme am Praxisunterricht</a:t>
            </a:r>
            <a:br>
              <a:rPr lang="de-DE" dirty="0" smtClean="0"/>
            </a:br>
            <a:r>
              <a:rPr lang="de-DE" dirty="0" smtClean="0"/>
              <a:t>Küche</a:t>
            </a:r>
            <a:endParaRPr lang="de-DE" dirty="0"/>
          </a:p>
        </p:txBody>
      </p:sp>
      <p:pic>
        <p:nvPicPr>
          <p:cNvPr id="2051" name="Picture 3" descr="D:\Erasmus\Kroationvorbereitung\Probeflow\Bilder\Schule\DSC_12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827" y="2557918"/>
            <a:ext cx="5275808" cy="351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Erasmus\Kroationvorbereitung\Probeflow\Bilder\Schule\DSC_137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7720" y="2591319"/>
            <a:ext cx="5175601" cy="345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3714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Teilnahme am Praxisunterricht</a:t>
            </a:r>
            <a:br>
              <a:rPr lang="de-DE" dirty="0" smtClean="0"/>
            </a:br>
            <a:r>
              <a:rPr lang="de-DE" dirty="0" smtClean="0"/>
              <a:t>Service</a:t>
            </a:r>
            <a:endParaRPr lang="de-DE" dirty="0"/>
          </a:p>
        </p:txBody>
      </p:sp>
      <p:pic>
        <p:nvPicPr>
          <p:cNvPr id="2050" name="Picture 2" descr="D:\Erasmus\Kroationvorbereitung\Probeflow\Bilder\Schule\DSC_120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" y="2645426"/>
            <a:ext cx="5247884" cy="349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Erasmus\Kroationvorbereitung\Probeflow\Bilder\Schule\DSC_14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8424" y="2738805"/>
            <a:ext cx="4967744" cy="331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318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ClipArt enthält.&#10;&#10;Mit sehr hoher Zuverlässigkeit generierte Beschreibu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2029" y="4553517"/>
            <a:ext cx="4189967" cy="1194140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262626"/>
                </a:solidFill>
              </a:rPr>
              <a:t>Was ist Erasmus?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262626"/>
                </a:solidFill>
              </a:rPr>
              <a:t>Förderprogramm der EU</a:t>
            </a:r>
          </a:p>
          <a:p>
            <a:endParaRPr lang="de-DE" dirty="0">
              <a:solidFill>
                <a:srgbClr val="262626"/>
              </a:solidFill>
            </a:endParaRPr>
          </a:p>
          <a:p>
            <a:r>
              <a:rPr lang="de-DE" dirty="0">
                <a:solidFill>
                  <a:srgbClr val="262626"/>
                </a:solidFill>
              </a:rPr>
              <a:t>Finanzielle Förderung von Ausbildungsphasen </a:t>
            </a:r>
          </a:p>
        </p:txBody>
      </p:sp>
    </p:spTree>
    <p:extLst>
      <p:ext uri="{BB962C8B-B14F-4D97-AF65-F5344CB8AC3E}">
        <p14:creationId xmlns:p14="http://schemas.microsoft.com/office/powerpoint/2010/main" val="3742532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Betriebsbesichtigung einer Weinkellerei</a:t>
            </a:r>
            <a:br>
              <a:rPr lang="de-DE" dirty="0" smtClean="0"/>
            </a:br>
            <a:r>
              <a:rPr lang="de-DE" dirty="0" smtClean="0"/>
              <a:t>in der 1. Schulwoche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 descr="D:\Erasmus\Kroationvorbereitung\Probeflow\Bilder\Betriebsbesichtigungen\DSC_135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318" y="2541099"/>
            <a:ext cx="4700916" cy="313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Erasmus\Kroationvorbereitung\Probeflow\Bilder\Betriebsbesichtigungen\DSC_134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74707" y="2498011"/>
            <a:ext cx="5189428" cy="322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950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2" name="Picture 31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4" name="Picture 33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7" name="Straight Connector 3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39418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55486" y="821175"/>
            <a:ext cx="2510350" cy="24945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fik 20" descr="DSC_1698.JPG">
            <a:extLst>
              <a:ext uri="{FF2B5EF4-FFF2-40B4-BE49-F238E27FC236}">
                <a16:creationId xmlns:a16="http://schemas.microsoft.com/office/drawing/2014/main" xmlns="" id="{CEDD06C6-63A7-4CE9-9342-01B517FB1B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093447" y="821176"/>
            <a:ext cx="2490005" cy="240374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Grafik 5" descr="Ein Bild, das Baum, Himmel, Gebäude, draußen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9F4CD7E6-42FB-47D8-956C-085195FB6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093448" y="3453833"/>
            <a:ext cx="5264080" cy="2478837"/>
          </a:xfrm>
          <a:prstGeom prst="rect">
            <a:avLst/>
          </a:prstGeom>
        </p:spPr>
      </p:pic>
      <p:pic>
        <p:nvPicPr>
          <p:cNvPr id="10" name="Grafik 9" descr="Ein Bild, das Gebäude, Fenster, Mann, Wand enthält.&#10;&#10;Mit hoher Zuverlässigkeit generierte Beschreibung">
            <a:extLst>
              <a:ext uri="{FF2B5EF4-FFF2-40B4-BE49-F238E27FC236}">
                <a16:creationId xmlns:a16="http://schemas.microsoft.com/office/drawing/2014/main" xmlns="" id="{40E561E5-8425-4C49-9C14-7EE935B731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8855486" y="821175"/>
            <a:ext cx="2510350" cy="249453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0564" y="982132"/>
            <a:ext cx="4561069" cy="1416721"/>
          </a:xfrm>
        </p:spPr>
        <p:txBody>
          <a:bodyPr>
            <a:normAutofit/>
          </a:bodyPr>
          <a:lstStyle/>
          <a:p>
            <a:r>
              <a:rPr lang="de-DE" sz="4000" dirty="0" smtClean="0"/>
              <a:t>Freizeitprogramm im Landesinneren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67385" y="2556932"/>
            <a:ext cx="4567427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/>
              <a:t>Freizeitprogramm an den Wochenenden gestaltet durch die Teilnehmer</a:t>
            </a:r>
          </a:p>
          <a:p>
            <a:pPr marL="0" indent="0">
              <a:buNone/>
            </a:pPr>
            <a:r>
              <a:rPr lang="de-DE" sz="1800" dirty="0"/>
              <a:t>Zum Beispiel:</a:t>
            </a:r>
          </a:p>
          <a:p>
            <a:r>
              <a:rPr lang="de-DE" sz="1800" dirty="0"/>
              <a:t>Besuch einer Burgruine</a:t>
            </a:r>
          </a:p>
          <a:p>
            <a:r>
              <a:rPr lang="de-DE" sz="1800" dirty="0"/>
              <a:t>Land und Leute kennenlernen</a:t>
            </a:r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188127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2" name="Picture 31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4" name="Picture 33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7" name="Straight Connector 3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39418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9418" y="496866"/>
            <a:ext cx="9125831" cy="1060537"/>
          </a:xfrm>
        </p:spPr>
        <p:txBody>
          <a:bodyPr>
            <a:normAutofit/>
          </a:bodyPr>
          <a:lstStyle/>
          <a:p>
            <a:r>
              <a:rPr lang="de-DE" sz="4000" dirty="0" smtClean="0"/>
              <a:t>Freizeitprogramm am Meer</a:t>
            </a:r>
            <a:endParaRPr lang="de-DE" sz="4000" dirty="0"/>
          </a:p>
        </p:txBody>
      </p:sp>
      <p:pic>
        <p:nvPicPr>
          <p:cNvPr id="3074" name="Picture 2" descr="D:\Erasmus\Kroationvorbereitung\Probeflow\Bilder\Betriebsbesichtigungen\DSC_136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128" y="1475147"/>
            <a:ext cx="6317501" cy="421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Erasmus\Kroationvorbereitung\Probeflow\Bilder\Betriebsbesichtigungen\DSC_1430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78039" y="3971794"/>
            <a:ext cx="3571164" cy="171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Erasmus\Kroationvorbereitung\Probeflow\Bilder\Kultur-Freizeit\DSC_153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8039" y="1475148"/>
            <a:ext cx="3546556" cy="236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404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Berichterstattung und Evaluation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Praktikumsbericht entsprechend dem gewählten Modul</a:t>
            </a:r>
          </a:p>
          <a:p>
            <a:r>
              <a:rPr lang="de-DE" dirty="0"/>
              <a:t>Praktikumsbeurteilung</a:t>
            </a:r>
          </a:p>
          <a:p>
            <a:r>
              <a:rPr lang="de-DE" dirty="0"/>
              <a:t>Externer Teilnehmerbericht im Mobility – Tool</a:t>
            </a:r>
          </a:p>
          <a:p>
            <a:r>
              <a:rPr lang="de-DE" dirty="0"/>
              <a:t>Beteiligung an der internen Evaluation</a:t>
            </a:r>
          </a:p>
        </p:txBody>
      </p:sp>
    </p:spTree>
    <p:extLst>
      <p:ext uri="{BB962C8B-B14F-4D97-AF65-F5344CB8AC3E}">
        <p14:creationId xmlns:p14="http://schemas.microsoft.com/office/powerpoint/2010/main" val="2612609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7C7B737E-7878-4EDE-8130-1F93F6D106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553" y="1410208"/>
            <a:ext cx="5145037" cy="38587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>
                <a:solidFill>
                  <a:srgbClr val="262626"/>
                </a:solidFill>
              </a:rPr>
              <a:t>Verleihung der Europässe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262626"/>
                </a:solidFill>
              </a:rPr>
              <a:t>Überreichung der Europass – Mobilitätszertifikate im Rahmen einer Feier</a:t>
            </a:r>
          </a:p>
        </p:txBody>
      </p:sp>
    </p:spTree>
    <p:extLst>
      <p:ext uri="{BB962C8B-B14F-4D97-AF65-F5344CB8AC3E}">
        <p14:creationId xmlns:p14="http://schemas.microsoft.com/office/powerpoint/2010/main" val="897188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bieten wir ein Mobilitätsprojekt an?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Vielseitige Ausbildung</a:t>
            </a:r>
          </a:p>
          <a:p>
            <a:r>
              <a:rPr lang="de-DE" dirty="0"/>
              <a:t>Steigerung der interkulturellen Kompetenzen</a:t>
            </a:r>
          </a:p>
          <a:p>
            <a:r>
              <a:rPr lang="de-DE" dirty="0"/>
              <a:t>Positive Einstellung zu Europa</a:t>
            </a:r>
          </a:p>
          <a:p>
            <a:r>
              <a:rPr lang="de-DE" dirty="0"/>
              <a:t>Förderung der Selbstständigkeit</a:t>
            </a:r>
          </a:p>
          <a:p>
            <a:r>
              <a:rPr lang="de-DE" dirty="0"/>
              <a:t>Verbesserung der Bewerbungschancen</a:t>
            </a:r>
          </a:p>
        </p:txBody>
      </p:sp>
    </p:spTree>
    <p:extLst>
      <p:ext uri="{BB962C8B-B14F-4D97-AF65-F5344CB8AC3E}">
        <p14:creationId xmlns:p14="http://schemas.microsoft.com/office/powerpoint/2010/main" val="1769268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Vorteile für Euch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fremdsprachlichen </a:t>
            </a:r>
            <a:r>
              <a:rPr lang="de-DE" dirty="0"/>
              <a:t>Unterricht kennenlernen</a:t>
            </a:r>
            <a:endParaRPr lang="de-DE" dirty="0">
              <a:highlight>
                <a:srgbClr val="FFFF00"/>
              </a:highlight>
            </a:endParaRPr>
          </a:p>
          <a:p>
            <a:r>
              <a:rPr lang="de-DE" dirty="0" smtClean="0"/>
              <a:t>Praktikum </a:t>
            </a:r>
            <a:r>
              <a:rPr lang="de-DE" dirty="0"/>
              <a:t>im Ausland ableisten</a:t>
            </a:r>
          </a:p>
          <a:p>
            <a:r>
              <a:rPr lang="de-DE" dirty="0"/>
              <a:t>Land  und Leute kennenlernen</a:t>
            </a:r>
          </a:p>
          <a:p>
            <a:r>
              <a:rPr lang="de-DE" dirty="0"/>
              <a:t>Finanzierung durch die EU-Förderung</a:t>
            </a:r>
          </a:p>
          <a:p>
            <a:r>
              <a:rPr lang="de-DE" dirty="0"/>
              <a:t>Organisation und Betreuung durch die Schule</a:t>
            </a:r>
          </a:p>
        </p:txBody>
      </p:sp>
    </p:spTree>
    <p:extLst>
      <p:ext uri="{BB962C8B-B14F-4D97-AF65-F5344CB8AC3E}">
        <p14:creationId xmlns:p14="http://schemas.microsoft.com/office/powerpoint/2010/main" val="3033633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Euer Beitrag zum Projekt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Aussagekräftige Bewerbung</a:t>
            </a:r>
          </a:p>
          <a:p>
            <a:r>
              <a:rPr lang="de-DE" dirty="0"/>
              <a:t>Mut, Interesse an Neuem, Freude am Umgang mit Menschen</a:t>
            </a:r>
          </a:p>
          <a:p>
            <a:r>
              <a:rPr lang="de-DE" dirty="0"/>
              <a:t>Teilnahme an den Vorbereitungstreffen</a:t>
            </a:r>
          </a:p>
          <a:p>
            <a:r>
              <a:rPr lang="de-DE" dirty="0"/>
              <a:t>Kontaktaufnahme mit Betrieben und Unterkünften</a:t>
            </a:r>
          </a:p>
          <a:p>
            <a:r>
              <a:rPr lang="de-DE" dirty="0"/>
              <a:t>Berichterstattung und Evaluation</a:t>
            </a:r>
          </a:p>
          <a:p>
            <a:r>
              <a:rPr lang="de-DE" dirty="0"/>
              <a:t>Anmeldegebühr € 50,- / Erstattung bei Teilnahme</a:t>
            </a:r>
          </a:p>
        </p:txBody>
      </p:sp>
    </p:spTree>
    <p:extLst>
      <p:ext uri="{BB962C8B-B14F-4D97-AF65-F5344CB8AC3E}">
        <p14:creationId xmlns:p14="http://schemas.microsoft.com/office/powerpoint/2010/main" val="1002701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50" name="Picture 49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1" name="Rectangle 50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52" name="Picture 51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55" name="Straight Connector 5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rgbClr val="262626"/>
                </a:solidFill>
              </a:rPr>
              <a:t>Zeitrahmen</a:t>
            </a:r>
            <a:br>
              <a:rPr lang="de-DE" dirty="0">
                <a:solidFill>
                  <a:srgbClr val="262626"/>
                </a:solidFill>
              </a:rPr>
            </a:br>
            <a:r>
              <a:rPr lang="de-DE" dirty="0">
                <a:solidFill>
                  <a:srgbClr val="262626"/>
                </a:solidFill>
              </a:rPr>
              <a:t>Rovinj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de-DE" sz="1700" dirty="0">
                <a:solidFill>
                  <a:srgbClr val="262626"/>
                </a:solidFill>
              </a:rPr>
              <a:t>Bewerbung </a:t>
            </a:r>
            <a:r>
              <a:rPr lang="de-DE" sz="1700" dirty="0" smtClean="0">
                <a:solidFill>
                  <a:srgbClr val="262626"/>
                </a:solidFill>
              </a:rPr>
              <a:t>bis 9.11.2018</a:t>
            </a:r>
            <a:endParaRPr lang="de-DE" sz="1700" dirty="0">
              <a:solidFill>
                <a:srgbClr val="262626"/>
              </a:solidFill>
              <a:highlight>
                <a:srgbClr val="FFFF00"/>
              </a:highlight>
            </a:endParaRPr>
          </a:p>
          <a:p>
            <a:pPr>
              <a:lnSpc>
                <a:spcPct val="80000"/>
              </a:lnSpc>
            </a:pPr>
            <a:r>
              <a:rPr lang="de-DE" sz="1700" dirty="0">
                <a:solidFill>
                  <a:srgbClr val="262626"/>
                </a:solidFill>
              </a:rPr>
              <a:t>Vorbereitungstreffen im </a:t>
            </a:r>
            <a:r>
              <a:rPr lang="de-DE" sz="1700" dirty="0" smtClean="0">
                <a:solidFill>
                  <a:srgbClr val="262626"/>
                </a:solidFill>
              </a:rPr>
              <a:t>März </a:t>
            </a:r>
            <a:r>
              <a:rPr lang="de-DE" sz="1700" dirty="0">
                <a:solidFill>
                  <a:srgbClr val="262626"/>
                </a:solidFill>
              </a:rPr>
              <a:t>/ </a:t>
            </a:r>
            <a:r>
              <a:rPr lang="de-DE" sz="1700" dirty="0" smtClean="0">
                <a:solidFill>
                  <a:srgbClr val="262626"/>
                </a:solidFill>
              </a:rPr>
              <a:t>April</a:t>
            </a:r>
            <a:endParaRPr lang="de-DE" sz="1700" dirty="0">
              <a:solidFill>
                <a:srgbClr val="262626"/>
              </a:solidFill>
            </a:endParaRPr>
          </a:p>
          <a:p>
            <a:pPr>
              <a:lnSpc>
                <a:spcPct val="80000"/>
              </a:lnSpc>
            </a:pPr>
            <a:r>
              <a:rPr lang="de-DE" sz="1700" dirty="0">
                <a:solidFill>
                  <a:srgbClr val="262626"/>
                </a:solidFill>
              </a:rPr>
              <a:t>Elternabend</a:t>
            </a:r>
          </a:p>
          <a:p>
            <a:pPr>
              <a:lnSpc>
                <a:spcPct val="80000"/>
              </a:lnSpc>
            </a:pPr>
            <a:r>
              <a:rPr lang="de-DE" sz="1700" dirty="0" smtClean="0">
                <a:solidFill>
                  <a:srgbClr val="262626"/>
                </a:solidFill>
              </a:rPr>
              <a:t>Aufenthalt von 2.6.19 bis 21.6.19 Pfingsten</a:t>
            </a:r>
            <a:endParaRPr lang="de-DE" sz="1700" dirty="0">
              <a:solidFill>
                <a:srgbClr val="262626"/>
              </a:solidFill>
            </a:endParaRPr>
          </a:p>
        </p:txBody>
      </p:sp>
      <p:pic>
        <p:nvPicPr>
          <p:cNvPr id="5" name="Grafik 4" descr="Ein Bild, das Himmel, Gras, draußen, Gebäude enthält.&#10;&#10;Mit sehr hoher Zuverlässigkeit generierte Beschreibung">
            <a:extLst>
              <a:ext uri="{FF2B5EF4-FFF2-40B4-BE49-F238E27FC236}">
                <a16:creationId xmlns:a16="http://schemas.microsoft.com/office/drawing/2014/main" xmlns="" id="{A74770CA-1EEB-4A56-8A08-3DDC8B2F31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338" y="1931888"/>
            <a:ext cx="4954790" cy="278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36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6" name="Picture 15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8" name="Picture 17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1" name="Straight Connector 2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nhaltsplatzhalter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9984" y="11529"/>
            <a:ext cx="4534516" cy="6817857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de-DE" sz="2800">
                <a:solidFill>
                  <a:srgbClr val="262626"/>
                </a:solidFill>
              </a:rPr>
              <a:t>Europass - Lebenslauf</a:t>
            </a:r>
          </a:p>
        </p:txBody>
      </p:sp>
    </p:spTree>
    <p:extLst>
      <p:ext uri="{BB962C8B-B14F-4D97-AF65-F5344CB8AC3E}">
        <p14:creationId xmlns:p14="http://schemas.microsoft.com/office/powerpoint/2010/main" val="3392340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Europass – Lebenslauf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Vorteile</a:t>
            </a:r>
          </a:p>
          <a:p>
            <a:r>
              <a:rPr lang="de-DE" dirty="0"/>
              <a:t>Vorgegebene Struktur online im Mobility-Tool</a:t>
            </a:r>
          </a:p>
          <a:p>
            <a:r>
              <a:rPr lang="de-DE" dirty="0"/>
              <a:t>Einfache Handhabung</a:t>
            </a:r>
          </a:p>
          <a:p>
            <a:r>
              <a:rPr lang="de-DE" dirty="0"/>
              <a:t>Jederzeit erweiterbar</a:t>
            </a:r>
          </a:p>
          <a:p>
            <a:r>
              <a:rPr lang="de-DE" dirty="0"/>
              <a:t>International verwendbar durch Übersetzungsfunktion</a:t>
            </a:r>
          </a:p>
        </p:txBody>
      </p:sp>
    </p:spTree>
    <p:extLst>
      <p:ext uri="{BB962C8B-B14F-4D97-AF65-F5344CB8AC3E}">
        <p14:creationId xmlns:p14="http://schemas.microsoft.com/office/powerpoint/2010/main" val="3987284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Bewerbungsverfahren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Auswahl der Teilnehmer</a:t>
            </a:r>
          </a:p>
          <a:p>
            <a:r>
              <a:rPr lang="de-DE" dirty="0"/>
              <a:t>Schüler der EV 11 bzw. EV 12</a:t>
            </a:r>
          </a:p>
          <a:p>
            <a:r>
              <a:rPr lang="de-DE" dirty="0"/>
              <a:t>Abgabe einer vollständigen Bewerbungsmappe</a:t>
            </a:r>
          </a:p>
          <a:p>
            <a:r>
              <a:rPr lang="de-DE" dirty="0"/>
              <a:t>Nicht an schulische Leistung gekoppelt</a:t>
            </a:r>
          </a:p>
          <a:p>
            <a:r>
              <a:rPr lang="de-DE" dirty="0"/>
              <a:t>Unabhängig von der Modulwahl</a:t>
            </a:r>
          </a:p>
          <a:p>
            <a:r>
              <a:rPr lang="de-DE" dirty="0"/>
              <a:t>Teilnehmer aus möglichst allen Praxisgruppen</a:t>
            </a:r>
          </a:p>
        </p:txBody>
      </p:sp>
    </p:spTree>
    <p:extLst>
      <p:ext uri="{BB962C8B-B14F-4D97-AF65-F5344CB8AC3E}">
        <p14:creationId xmlns:p14="http://schemas.microsoft.com/office/powerpoint/2010/main" val="1730250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426</Words>
  <Application>Microsoft Office PowerPoint</Application>
  <PresentationFormat>Benutzerdefiniert</PresentationFormat>
  <Paragraphs>105</Paragraphs>
  <Slides>24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Organisch</vt:lpstr>
      <vt:lpstr>Erasmus+ -Mobilität</vt:lpstr>
      <vt:lpstr>Was ist Erasmus?</vt:lpstr>
      <vt:lpstr>Warum bieten wir ein Mobilitätsprojekt an?</vt:lpstr>
      <vt:lpstr>Vorteile für Euch</vt:lpstr>
      <vt:lpstr>Euer Beitrag zum Projekt</vt:lpstr>
      <vt:lpstr>Zeitrahmen Rovinj</vt:lpstr>
      <vt:lpstr>Europass - Lebenslauf</vt:lpstr>
      <vt:lpstr>Europass – Lebenslauf</vt:lpstr>
      <vt:lpstr>Bewerbungsverfahren</vt:lpstr>
      <vt:lpstr>Bewerbungsverfahren</vt:lpstr>
      <vt:lpstr>Teilnehmervorbereitung</vt:lpstr>
      <vt:lpstr>Teilnehmervorbereitung</vt:lpstr>
      <vt:lpstr>Teilnehmervorbereitung</vt:lpstr>
      <vt:lpstr>Auswahl der Betriebe und Unterkünfte in Rovinj</vt:lpstr>
      <vt:lpstr>Gastronomischer Betrieb 2017</vt:lpstr>
      <vt:lpstr>Der Aufenthalt in Rovinj</vt:lpstr>
      <vt:lpstr>Der Aufenthalt in Rovinj</vt:lpstr>
      <vt:lpstr>Teilnahme am Praxisunterricht Küche</vt:lpstr>
      <vt:lpstr>Teilnahme am Praxisunterricht Service</vt:lpstr>
      <vt:lpstr>Betriebsbesichtigung einer Weinkellerei in der 1. Schulwoche</vt:lpstr>
      <vt:lpstr>Freizeitprogramm im Landesinneren</vt:lpstr>
      <vt:lpstr>Freizeitprogramm am Meer</vt:lpstr>
      <vt:lpstr>Berichterstattung und Evaluation</vt:lpstr>
      <vt:lpstr>Verleihung der Europässe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-Mobilität</dc:title>
  <dc:creator>Marlene</dc:creator>
  <cp:lastModifiedBy>Lehrer</cp:lastModifiedBy>
  <cp:revision>22</cp:revision>
  <dcterms:created xsi:type="dcterms:W3CDTF">2017-05-02T16:16:18Z</dcterms:created>
  <dcterms:modified xsi:type="dcterms:W3CDTF">2019-01-29T13:23:35Z</dcterms:modified>
</cp:coreProperties>
</file>